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62" r:id="rId3"/>
    <p:sldId id="274" r:id="rId4"/>
    <p:sldId id="281" r:id="rId5"/>
    <p:sldId id="287" r:id="rId6"/>
    <p:sldId id="283" r:id="rId7"/>
    <p:sldId id="288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78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>
      <p:cViewPr>
        <p:scale>
          <a:sx n="66" d="100"/>
          <a:sy n="66" d="100"/>
        </p:scale>
        <p:origin x="2960" y="9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7F2EB-5A1A-43D8-9C96-65196C8C3D1E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C3C05-B74A-4772-B7E4-10EB0E9F9E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71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C3C05-B74A-4772-B7E4-10EB0E9F9EE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79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21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47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0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25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70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41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21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64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44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09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99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9104-3889-48DB-9149-858B6212123D}" type="datetimeFigureOut">
              <a:rPr lang="nl-NL" smtClean="0"/>
              <a:t>19-12-17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BB87-8F23-4D19-BBBD-BE48231FAF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5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2888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Samen de </a:t>
            </a:r>
            <a:r>
              <a:rPr lang="nl-NL" smtClean="0"/>
              <a:t>sprong wagen, </a:t>
            </a:r>
            <a:br>
              <a:rPr lang="nl-NL" smtClean="0"/>
            </a:br>
            <a:r>
              <a:rPr lang="nl-NL" smtClean="0"/>
              <a:t>de volgende stap</a:t>
            </a:r>
            <a:endParaRPr lang="nl-NL" dirty="0"/>
          </a:p>
        </p:txBody>
      </p:sp>
      <p:pic>
        <p:nvPicPr>
          <p:cNvPr id="5" name="Picture 3" descr="noorderlinge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65" y="6029641"/>
            <a:ext cx="247563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2" y="1700808"/>
            <a:ext cx="7992559" cy="399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79" y="188640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95536" y="431578"/>
            <a:ext cx="805916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Werkgroep huisvesting</a:t>
            </a:r>
          </a:p>
          <a:p>
            <a:endParaRPr lang="nl-NL" sz="2800" dirty="0" smtClean="0">
              <a:latin typeface="Arial" charset="0"/>
              <a:ea typeface="Arial" charset="0"/>
              <a:cs typeface="Arial" charset="0"/>
            </a:endParaRPr>
          </a:p>
          <a:p>
            <a:endParaRPr lang="nl-NL" sz="2800" dirty="0" smtClean="0">
              <a:latin typeface="Arial" charset="0"/>
              <a:ea typeface="Arial" charset="0"/>
              <a:cs typeface="Arial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Aanvraag gemeente </a:t>
            </a:r>
          </a:p>
          <a:p>
            <a:pPr marL="514350" indent="-514350">
              <a:buFont typeface="+mj-lt"/>
              <a:buAutoNum type="arabicParenR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Aanzet van vertaling visie naar gebouw</a:t>
            </a:r>
          </a:p>
          <a:p>
            <a:pPr marL="514350" indent="-514350">
              <a:buFont typeface="+mj-lt"/>
              <a:buAutoNum type="arabicParenR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Bestuur garant voor bouwvoorbereiding</a:t>
            </a:r>
          </a:p>
          <a:p>
            <a:pPr marL="514350" indent="-514350">
              <a:buFont typeface="+mj-lt"/>
              <a:buAutoNum type="arabicParenR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Vervolgstappen: </a:t>
            </a:r>
          </a:p>
          <a:p>
            <a:pPr marL="971550" lvl="1" indent="-51435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Bouwheerschap</a:t>
            </a:r>
          </a:p>
          <a:p>
            <a:pPr marL="971550" lvl="1" indent="-51435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Architectenselectie</a:t>
            </a:r>
          </a:p>
          <a:p>
            <a:pPr marL="971550" lvl="1" indent="-51435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Omgevingsplanning</a:t>
            </a:r>
          </a:p>
          <a:p>
            <a:pPr marL="971550" lvl="1" indent="-51435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Uitvoering</a:t>
            </a:r>
          </a:p>
          <a:p>
            <a:endParaRPr lang="nl-NL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Samen met personeel, ouders, ketenpartners!!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6401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5"/>
            <a:ext cx="3898900" cy="258339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2656"/>
            <a:ext cx="4283968" cy="25833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12976"/>
            <a:ext cx="7920880" cy="34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5265204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611560" y="404664"/>
            <a:ext cx="82809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Arial" charset="0"/>
                <a:ea typeface="Arial" charset="0"/>
                <a:cs typeface="Arial" charset="0"/>
              </a:rPr>
              <a:t>Werkgroep personeel en organisatie</a:t>
            </a:r>
          </a:p>
          <a:p>
            <a:endParaRPr lang="nl-NL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2800" u="sng" dirty="0" smtClean="0">
                <a:latin typeface="Arial" charset="0"/>
                <a:ea typeface="Arial" charset="0"/>
                <a:cs typeface="Arial" charset="0"/>
              </a:rPr>
              <a:t>Kansen:</a:t>
            </a: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Nieuw vorm te geven duurzaam onderwijs</a:t>
            </a: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Nieuwe vormen van samenwerking</a:t>
            </a:r>
          </a:p>
          <a:p>
            <a:endParaRPr lang="nl-NL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nl-NL" sz="2800" u="sng" dirty="0" smtClean="0">
                <a:latin typeface="Arial" charset="0"/>
                <a:ea typeface="Arial" charset="0"/>
                <a:cs typeface="Arial" charset="0"/>
              </a:rPr>
              <a:t>Vraagstukken:</a:t>
            </a: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Bestuurlijk construct</a:t>
            </a: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Hoe past nieuwe organisatie en identiteit</a:t>
            </a:r>
          </a:p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Werkgeverschap onderwijs/kinderopvang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2166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5265204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611560" y="476672"/>
            <a:ext cx="8208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Arial" charset="0"/>
                <a:ea typeface="Arial" charset="0"/>
                <a:cs typeface="Arial" charset="0"/>
              </a:rPr>
              <a:t>Werkgroep personeel en organisatie</a:t>
            </a:r>
          </a:p>
          <a:p>
            <a:endParaRPr lang="nl-NL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Afspraken over:</a:t>
            </a:r>
          </a:p>
          <a:p>
            <a:endParaRPr lang="nl-NL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Bestuurlijk construct &gt; detachering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Nieuwe directeur &amp; ambitiegesprekken personeel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Formatie &gt; op basis aantal leerlingen 1-10-18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Inzet </a:t>
            </a:r>
            <a:r>
              <a:rPr lang="nl-NL" sz="2400" dirty="0" err="1" smtClean="0">
                <a:latin typeface="Arial" charset="0"/>
                <a:ea typeface="Arial" charset="0"/>
                <a:cs typeface="Arial" charset="0"/>
              </a:rPr>
              <a:t>fusiecompentatiemiddelen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 &gt; voor fusieproces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Scholing </a:t>
            </a:r>
            <a:r>
              <a:rPr lang="nl-NL" sz="2400" dirty="0">
                <a:latin typeface="Arial" charset="0"/>
                <a:ea typeface="Arial" charset="0"/>
                <a:cs typeface="Arial" charset="0"/>
              </a:rPr>
              <a:t>&amp;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 Samenwerking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err="1" smtClean="0">
                <a:latin typeface="Arial" charset="0"/>
                <a:ea typeface="Arial" charset="0"/>
                <a:cs typeface="Arial" charset="0"/>
              </a:rPr>
              <a:t>Kindcentrum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nl-NL" sz="24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chooltijden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Nieuwe MR/Oudercommissie/Inspiratiecommissie</a:t>
            </a:r>
          </a:p>
          <a:p>
            <a:endParaRPr lang="nl-NL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378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5265204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683568" y="465189"/>
            <a:ext cx="820891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Arial" charset="0"/>
                <a:ea typeface="Arial" charset="0"/>
                <a:cs typeface="Arial" charset="0"/>
              </a:rPr>
              <a:t>Werkgroep Financiële onderbouwing</a:t>
            </a:r>
          </a:p>
          <a:p>
            <a:endParaRPr lang="nl-NL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Afspraken over:</a:t>
            </a:r>
          </a:p>
          <a:p>
            <a:endParaRPr lang="nl-NL" sz="28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Activa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Vorderingen en schulden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Reserve, voorziening, investering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Salarisafspraken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Detachering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Inzet fusiefaciliteiten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276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5265204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323528" y="465189"/>
            <a:ext cx="85689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Arial" charset="0"/>
                <a:ea typeface="Arial" charset="0"/>
                <a:cs typeface="Arial" charset="0"/>
              </a:rPr>
              <a:t>Werkgroep Financiële onderbouwing</a:t>
            </a:r>
          </a:p>
          <a:p>
            <a:endParaRPr lang="nl-NL" sz="2800" b="1" dirty="0">
              <a:latin typeface="Arial" charset="0"/>
              <a:ea typeface="Arial" charset="0"/>
              <a:cs typeface="Arial" charset="0"/>
            </a:endParaRPr>
          </a:p>
          <a:p>
            <a:endParaRPr lang="nl-NL" sz="28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nl-NL" sz="2800" b="1" dirty="0" smtClean="0">
              <a:latin typeface="Arial" charset="0"/>
              <a:ea typeface="Arial" charset="0"/>
              <a:cs typeface="Arial" charset="0"/>
            </a:endParaRPr>
          </a:p>
          <a:p>
            <a:endParaRPr lang="nl-NL" sz="2400" b="1" dirty="0">
              <a:latin typeface="Arial" charset="0"/>
              <a:ea typeface="Arial" charset="0"/>
              <a:cs typeface="Arial" charset="0"/>
            </a:endParaRPr>
          </a:p>
          <a:p>
            <a:endParaRPr lang="nl-NL" dirty="0" smtClean="0"/>
          </a:p>
        </p:txBody>
      </p:sp>
      <p:pic>
        <p:nvPicPr>
          <p:cNvPr id="6" name="Afbeelding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30" y="1312033"/>
            <a:ext cx="5832648" cy="23042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03354"/>
              </p:ext>
            </p:extLst>
          </p:nvPr>
        </p:nvGraphicFramePr>
        <p:xfrm>
          <a:off x="611559" y="3933057"/>
          <a:ext cx="7958391" cy="1332147"/>
        </p:xfrm>
        <a:graphic>
          <a:graphicData uri="http://schemas.openxmlformats.org/drawingml/2006/table">
            <a:tbl>
              <a:tblPr/>
              <a:tblGrid>
                <a:gridCol w="1136913"/>
                <a:gridCol w="1136913"/>
                <a:gridCol w="1136913"/>
                <a:gridCol w="1136913"/>
                <a:gridCol w="1136913"/>
                <a:gridCol w="1136913"/>
                <a:gridCol w="1136913"/>
              </a:tblGrid>
              <a:tr h="404640"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Fusiedatum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Compensatie 1</a:t>
                      </a:r>
                      <a:r>
                        <a:rPr lang="nl-NL" sz="600">
                          <a:effectLst/>
                          <a:latin typeface="Verdana" charset="0"/>
                        </a:rPr>
                        <a:t>e </a:t>
                      </a:r>
                      <a:r>
                        <a:rPr lang="nl-NL" sz="900">
                          <a:effectLst/>
                          <a:latin typeface="Verdana" charset="0"/>
                        </a:rPr>
                        <a:t>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2</a:t>
                      </a:r>
                      <a:r>
                        <a:rPr lang="nl-NL" sz="600">
                          <a:effectLst/>
                          <a:latin typeface="Verdana" charset="0"/>
                        </a:rPr>
                        <a:t>e </a:t>
                      </a:r>
                      <a:r>
                        <a:rPr lang="nl-NL" sz="900">
                          <a:effectLst/>
                          <a:latin typeface="Verdana" charset="0"/>
                        </a:rPr>
                        <a:t>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3</a:t>
                      </a:r>
                      <a:r>
                        <a:rPr lang="nl-NL" sz="600">
                          <a:effectLst/>
                          <a:latin typeface="Verdana" charset="0"/>
                        </a:rPr>
                        <a:t>e </a:t>
                      </a:r>
                      <a:r>
                        <a:rPr lang="nl-NL" sz="900">
                          <a:effectLst/>
                          <a:latin typeface="Verdana" charset="0"/>
                        </a:rPr>
                        <a:t>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4</a:t>
                      </a:r>
                      <a:r>
                        <a:rPr lang="nl-NL" sz="600">
                          <a:effectLst/>
                          <a:latin typeface="Verdana" charset="0"/>
                        </a:rPr>
                        <a:t>e </a:t>
                      </a:r>
                      <a:r>
                        <a:rPr lang="nl-NL" sz="900">
                          <a:effectLst/>
                          <a:latin typeface="Verdana" charset="0"/>
                        </a:rPr>
                        <a:t>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5</a:t>
                      </a:r>
                      <a:r>
                        <a:rPr lang="nl-NL" sz="600">
                          <a:effectLst/>
                          <a:latin typeface="Verdana" charset="0"/>
                        </a:rPr>
                        <a:t>e </a:t>
                      </a:r>
                      <a:r>
                        <a:rPr lang="nl-NL" sz="900">
                          <a:effectLst/>
                          <a:latin typeface="Verdana" charset="0"/>
                        </a:rPr>
                        <a:t>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900">
                          <a:effectLst/>
                          <a:latin typeface="Verdana" charset="0"/>
                        </a:rPr>
                        <a:t>6 jaar </a:t>
                      </a:r>
                      <a:endParaRPr lang="nl-NL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01"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1-8-2017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 dirty="0">
                          <a:effectLst/>
                          <a:latin typeface="Verdana" charset="0"/>
                        </a:rPr>
                        <a:t>100% </a:t>
                      </a:r>
                      <a:endParaRPr lang="mr-IN" dirty="0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01"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1-8-2018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 dirty="0">
                          <a:effectLst/>
                          <a:latin typeface="Verdana" charset="0"/>
                        </a:rPr>
                        <a:t>100% </a:t>
                      </a:r>
                      <a:endParaRPr lang="mr-IN" dirty="0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 dirty="0">
                          <a:effectLst/>
                          <a:latin typeface="Verdana" charset="0"/>
                        </a:rPr>
                        <a:t>100% </a:t>
                      </a:r>
                      <a:endParaRPr lang="mr-IN" dirty="0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05"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1-8-2019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 dirty="0">
                          <a:effectLst/>
                          <a:latin typeface="Verdana" charset="0"/>
                        </a:rPr>
                        <a:t>100% </a:t>
                      </a:r>
                      <a:endParaRPr lang="mr-IN" dirty="0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>
                          <a:effectLst/>
                          <a:latin typeface="Verdana" charset="0"/>
                        </a:rPr>
                        <a:t>100% </a:t>
                      </a:r>
                      <a:endParaRPr lang="mr-IN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mr-IN" sz="900" dirty="0">
                          <a:effectLst/>
                          <a:latin typeface="Verdana" charset="0"/>
                        </a:rPr>
                        <a:t>100% </a:t>
                      </a:r>
                      <a:endParaRPr lang="mr-IN" dirty="0">
                        <a:effectLst/>
                      </a:endParaRPr>
                    </a:p>
                  </a:txBody>
                  <a:tcPr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" name="Picture 5" descr="age1image37979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1" y="3312352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ge1image3799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1" y="3312352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ge1image3800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1" y="3312352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Instemming besluit</a:t>
            </a:r>
            <a:endParaRPr lang="nl-N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5496" y="3274917"/>
            <a:ext cx="3493008" cy="1176528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973133"/>
            <a:ext cx="338437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9437"/>
            <a:ext cx="2304256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9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19.30   </a:t>
            </a:r>
            <a:r>
              <a:rPr lang="nl-NL" dirty="0"/>
              <a:t>Inloop en Welkom</a:t>
            </a:r>
          </a:p>
          <a:p>
            <a:pPr marL="0" indent="0">
              <a:buNone/>
            </a:pPr>
            <a:r>
              <a:rPr lang="nl-NL" dirty="0" smtClean="0"/>
              <a:t>19.45   Toelichting FER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20.00   Ruimte voor vragen en aanvullingen</a:t>
            </a:r>
            <a:endParaRPr lang="nl-NL" dirty="0"/>
          </a:p>
          <a:p>
            <a:pPr marL="0" indent="0">
              <a:buNone/>
            </a:pPr>
            <a:r>
              <a:rPr lang="nl-NL" smtClean="0"/>
              <a:t>20.30   Instemming </a:t>
            </a:r>
            <a:r>
              <a:rPr lang="nl-NL" dirty="0"/>
              <a:t>b</a:t>
            </a:r>
            <a:r>
              <a:rPr lang="nl-NL" dirty="0" smtClean="0"/>
              <a:t>esluit  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20.45</a:t>
            </a:r>
            <a:r>
              <a:rPr lang="nl-NL" dirty="0"/>
              <a:t> </a:t>
            </a:r>
            <a:r>
              <a:rPr lang="nl-NL" dirty="0" smtClean="0"/>
              <a:t>  Afronding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26" y="0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40385"/>
            <a:ext cx="2154163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39552" y="836712"/>
            <a:ext cx="8310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Algemeen deel FER</a:t>
            </a:r>
          </a:p>
          <a:p>
            <a:endParaRPr lang="nl-NL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Aanleiding, motivatie, doelstelling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Effect diversiteit, denominatie, onderwijsinhoud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Bestuurlijk effect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Financieel effect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Effect op personeel, leerlingen en ouders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Communicatie </a:t>
            </a:r>
          </a:p>
          <a:p>
            <a:pPr marL="457200" indent="-457200">
              <a:buFont typeface="Arial" charset="0"/>
              <a:buChar char="•"/>
            </a:pPr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Tijdspad</a:t>
            </a: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015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39552" y="836712"/>
            <a:ext cx="831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306916"/>
              </p:ext>
            </p:extLst>
          </p:nvPr>
        </p:nvGraphicFramePr>
        <p:xfrm>
          <a:off x="323528" y="260651"/>
          <a:ext cx="8526710" cy="6408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8600"/>
                <a:gridCol w="3638110"/>
              </a:tblGrid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Actie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Tijdspad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Bespreken en vaststellen van FER door stuurgroep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November 2017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Overleg gemeente bouwaanvraag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November 2017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15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Advies en instemmingsvraag over FER GMR en RvT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December 2017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Opstellen notariële akte bestuurlijke overdracht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December 2017 - januari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Advisering en besluitvorming B&amp;W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Januari 2017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Concretisering van onderwijsconcept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November 2017– Januari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15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Ontwikkelen van plan van eisen bouw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November 2017 – Februari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1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Besluitvorming procedure architect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December 2017 - januari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Opstarten aanbestedingsprocedure 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Januari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Besluitvorming over preferred supplier kinderopvang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November – December 2017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Betrekken van ketenpartners bij ontwikkelen pedagogisch klimaat 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Januari 2018 – tot oplevering 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Betrekken van ketenpartners bij bouwconcept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Januari 2018 – tot oplevering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Betrekken van alle teamleden bij ontwikkeling onderwijsconcept/KC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Januari 2018 – tot oplevering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Informeren van ouders en andere betrokkenen (ketenpartners)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doorlopend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Ontwikkelen van communicatieplan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doorlopend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8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Juridisch advies formele v.s. informele samenwerkingsschool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Maart 2018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>
                          <a:effectLst/>
                        </a:rPr>
                        <a:t>Vormgeven definitief bestuurlijk construct</a:t>
                      </a:r>
                      <a:endParaRPr lang="nl-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72505" algn="l"/>
                        </a:tabLst>
                      </a:pPr>
                      <a:r>
                        <a:rPr lang="nl-NL" sz="1100" dirty="0">
                          <a:effectLst/>
                        </a:rPr>
                        <a:t>doorlopend</a:t>
                      </a:r>
                      <a:endParaRPr lang="nl-NL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5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675313"/>
            <a:ext cx="34940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40385"/>
            <a:ext cx="2154163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16" y="1628800"/>
            <a:ext cx="5960020" cy="30963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6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51520" y="489637"/>
            <a:ext cx="8310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Arial" charset="0"/>
                <a:ea typeface="Arial" charset="0"/>
                <a:cs typeface="Arial" charset="0"/>
              </a:rPr>
              <a:t>	Werkgroep onderwijs en identiteit</a:t>
            </a:r>
          </a:p>
          <a:p>
            <a:endParaRPr lang="nl-NL" b="1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73" y="1289856"/>
            <a:ext cx="2839419" cy="24245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89856"/>
            <a:ext cx="2901038" cy="41424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447" y="3714409"/>
            <a:ext cx="2309836" cy="29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67544" y="299656"/>
            <a:ext cx="80648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	Werkgroep onderwijs en identiteit</a:t>
            </a:r>
          </a:p>
          <a:p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893483"/>
            <a:ext cx="3563888" cy="24538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140968"/>
            <a:ext cx="5616624" cy="33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9512" y="486629"/>
            <a:ext cx="831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" charset="0"/>
                <a:ea typeface="Arial" charset="0"/>
                <a:cs typeface="Arial" charset="0"/>
              </a:rPr>
              <a:t>	Werkgroep samenwerking ketenpartners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27" y="1202264"/>
            <a:ext cx="4830440" cy="16346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941" y="5161800"/>
            <a:ext cx="3318402" cy="12915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834" y="2960381"/>
            <a:ext cx="2952328" cy="11962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642" y="3178480"/>
            <a:ext cx="1905000" cy="15113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06" y="2960381"/>
            <a:ext cx="1200352" cy="156231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608" y="4289967"/>
            <a:ext cx="2816554" cy="193159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528" y="1263453"/>
            <a:ext cx="2803228" cy="166142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94" y="4585434"/>
            <a:ext cx="1530124" cy="21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364</Words>
  <Application>Microsoft Macintosh PowerPoint</Application>
  <PresentationFormat>Diavoorstelling (4:3)</PresentationFormat>
  <Paragraphs>147</Paragraphs>
  <Slides>16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Verdana</vt:lpstr>
      <vt:lpstr>Kantoorthema</vt:lpstr>
      <vt:lpstr>Samen de sprong wagen,  de volgende stap</vt:lpstr>
      <vt:lpstr>  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Instemming besluit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Sietsche</dc:creator>
  <cp:lastModifiedBy>sietsche nieuwenhuis</cp:lastModifiedBy>
  <cp:revision>48</cp:revision>
  <dcterms:created xsi:type="dcterms:W3CDTF">2016-06-05T09:47:53Z</dcterms:created>
  <dcterms:modified xsi:type="dcterms:W3CDTF">2017-12-19T08:36:08Z</dcterms:modified>
</cp:coreProperties>
</file>